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7" r:id="rId5"/>
    <p:sldId id="271" r:id="rId6"/>
    <p:sldId id="268" r:id="rId7"/>
    <p:sldId id="269" r:id="rId8"/>
    <p:sldId id="270" r:id="rId9"/>
    <p:sldId id="272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65643"/>
  </p:normalViewPr>
  <p:slideViewPr>
    <p:cSldViewPr snapToGrid="0" snapToObjects="1">
      <p:cViewPr varScale="1">
        <p:scale>
          <a:sx n="75" d="100"/>
          <a:sy n="75" d="100"/>
        </p:scale>
        <p:origin x="1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40800D-9299-A142-B353-4B80B7DC4654}" type="datetimeFigureOut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2EFCB0-EC64-E745-8D20-CC422702A0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94572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FCB0-EC64-E745-8D20-CC422702A001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80809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Apache Spark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是開放原始碼的叢集運算框架，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Spark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是基於記憶體內的計算框架。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Spark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在運算時，將中間產生的資料暫存在記憶體中，因此可以加快執行速度。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Spark cluster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可獨立運行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standlone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，也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可運行於 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Hadoop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中，由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YARN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進行資源調度。</a:t>
            </a:r>
            <a:r>
              <a:rPr lang="zh-TW" altLang="en-US" dirty="0"/>
              <a:t>也可運行於</a:t>
            </a:r>
            <a:r>
              <a:rPr lang="en-US" altLang="zh-TW" dirty="0"/>
              <a:t>K8s cluster</a:t>
            </a:r>
            <a:r>
              <a:rPr lang="zh-CN" altLang="en-US" dirty="0"/>
              <a:t>中</a:t>
            </a:r>
            <a:r>
              <a:rPr lang="en-US" altLang="zh-TW" dirty="0"/>
              <a:t>,</a:t>
            </a:r>
            <a:r>
              <a:rPr lang="zh-TW" altLang="en-US" dirty="0"/>
              <a:t>由</a:t>
            </a:r>
            <a:r>
              <a:rPr lang="en-US" altLang="zh-TW" dirty="0"/>
              <a:t>K8s</a:t>
            </a:r>
            <a:r>
              <a:rPr lang="zh-TW" altLang="en-US" dirty="0"/>
              <a:t>進行資源調度。</a:t>
            </a:r>
            <a:endParaRPr lang="zh-TW" altLang="en-US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FCB0-EC64-E745-8D20-CC422702A001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54552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Spark Core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包含了一些基礎功能，如工作排程 記憶體管理等，而 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Spark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主要的程式抽象化結構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 (Resilient </a:t>
            </a:r>
            <a:r>
              <a:rPr lang="en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Disributed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Datasets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彈性分散式資料集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 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也是定義在 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Spark Core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中。</a:t>
            </a:r>
          </a:p>
          <a:p>
            <a:endParaRPr lang="en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SQL : Spark SQL </a:t>
            </a:r>
            <a:r>
              <a:rPr lang="zh-TW" altLang="en-US" dirty="0"/>
              <a:t>是處理結構化資料所產生的元件，它允許使用者</a:t>
            </a:r>
            <a:r>
              <a:rPr lang="zh-CN" altLang="en-US" dirty="0"/>
              <a:t>能夠</a:t>
            </a:r>
            <a:r>
              <a:rPr lang="zh-TW" altLang="en-US" dirty="0"/>
              <a:t>透過 </a:t>
            </a:r>
            <a:r>
              <a:rPr lang="en" altLang="zh-TW" dirty="0"/>
              <a:t>SQL </a:t>
            </a:r>
            <a:r>
              <a:rPr lang="zh-TW" altLang="en-US" dirty="0"/>
              <a:t>語法做資料查詢。除了提供 </a:t>
            </a:r>
            <a:r>
              <a:rPr lang="en" altLang="zh-TW" dirty="0"/>
              <a:t>SQL </a:t>
            </a:r>
            <a:r>
              <a:rPr lang="zh-TW" altLang="en-US" dirty="0"/>
              <a:t>使用介面外，</a:t>
            </a:r>
            <a:r>
              <a:rPr lang="en" altLang="zh-TW" dirty="0"/>
              <a:t>Spark SQL </a:t>
            </a:r>
            <a:r>
              <a:rPr lang="zh-TW" altLang="en-US" dirty="0"/>
              <a:t>也允許開發人員將 </a:t>
            </a:r>
            <a:r>
              <a:rPr lang="en" altLang="zh-TW" dirty="0"/>
              <a:t>SQL </a:t>
            </a:r>
            <a:r>
              <a:rPr lang="zh-TW" altLang="en-US" dirty="0"/>
              <a:t>查詢與其他 </a:t>
            </a:r>
            <a:r>
              <a:rPr lang="en" altLang="zh-TW" dirty="0"/>
              <a:t>RDD </a:t>
            </a:r>
            <a:r>
              <a:rPr lang="zh-TW" altLang="en-US" dirty="0"/>
              <a:t>所支援的資料處理方式一起使用。</a:t>
            </a:r>
            <a:endParaRPr lang="en" altLang="zh-TW" dirty="0"/>
          </a:p>
          <a:p>
            <a:r>
              <a:rPr lang="en" altLang="zh-TW" dirty="0"/>
              <a:t>Streaming : Spark Streaming </a:t>
            </a:r>
            <a:r>
              <a:rPr lang="zh-TW" altLang="en-US" dirty="0"/>
              <a:t>是一個在處理即時串流資料的元件，例如 </a:t>
            </a:r>
            <a:r>
              <a:rPr lang="en" altLang="zh-TW" dirty="0"/>
              <a:t>web server </a:t>
            </a:r>
            <a:r>
              <a:rPr lang="zh-TW" altLang="en-US" dirty="0"/>
              <a:t>所產生的 </a:t>
            </a:r>
            <a:r>
              <a:rPr lang="en" altLang="zh-TW" dirty="0"/>
              <a:t>log</a:t>
            </a:r>
            <a:r>
              <a:rPr lang="zh-TW" altLang="en" dirty="0"/>
              <a:t>，</a:t>
            </a:r>
            <a:r>
              <a:rPr lang="zh-TW" altLang="en-US" dirty="0"/>
              <a:t>或是服務狀態的變化，</a:t>
            </a:r>
            <a:r>
              <a:rPr lang="en" altLang="zh-TW" dirty="0"/>
              <a:t>Spark Streaming </a:t>
            </a:r>
            <a:r>
              <a:rPr lang="zh-TW" altLang="en-US" dirty="0"/>
              <a:t>提供處理這類資料的 </a:t>
            </a:r>
            <a:r>
              <a:rPr lang="en" altLang="zh-TW" dirty="0"/>
              <a:t>API</a:t>
            </a:r>
            <a:r>
              <a:rPr lang="zh-TW" altLang="en" dirty="0"/>
              <a:t>。</a:t>
            </a:r>
            <a:endParaRPr lang="en-US" altLang="zh-TW" dirty="0"/>
          </a:p>
          <a:p>
            <a:r>
              <a:rPr lang="en" altLang="zh-TW" dirty="0" err="1"/>
              <a:t>Mllib</a:t>
            </a:r>
            <a:r>
              <a:rPr lang="en" altLang="zh-TW" dirty="0"/>
              <a:t> : Spark </a:t>
            </a:r>
            <a:r>
              <a:rPr lang="en" altLang="zh-TW" dirty="0" err="1"/>
              <a:t>MLlib</a:t>
            </a:r>
            <a:r>
              <a:rPr lang="en" altLang="zh-TW" dirty="0"/>
              <a:t> </a:t>
            </a:r>
            <a:r>
              <a:rPr lang="zh-TW" altLang="en-US" dirty="0"/>
              <a:t>提供了常見的 </a:t>
            </a:r>
            <a:r>
              <a:rPr lang="en" altLang="zh-TW" dirty="0"/>
              <a:t>machine learning </a:t>
            </a:r>
            <a:r>
              <a:rPr lang="zh-TW" altLang="en-US" dirty="0"/>
              <a:t>函式庫，在 </a:t>
            </a:r>
            <a:r>
              <a:rPr lang="en" altLang="zh-TW" dirty="0" err="1"/>
              <a:t>MLlib</a:t>
            </a:r>
            <a:r>
              <a:rPr lang="en" altLang="zh-TW" dirty="0"/>
              <a:t> </a:t>
            </a:r>
            <a:r>
              <a:rPr lang="zh-TW" altLang="en-US" dirty="0"/>
              <a:t>裡面除了常見的分類分群和迴歸之外，也提供了模型評估和資料導入的功能。</a:t>
            </a:r>
            <a:endParaRPr lang="en-US" altLang="zh-TW" dirty="0"/>
          </a:p>
          <a:p>
            <a:r>
              <a:rPr lang="en" altLang="zh-TW" dirty="0" err="1"/>
              <a:t>GraphX</a:t>
            </a:r>
            <a:r>
              <a:rPr lang="en" altLang="zh-TW" dirty="0"/>
              <a:t> :</a:t>
            </a:r>
            <a:r>
              <a:rPr lang="zh-TW" altLang="en-US" dirty="0"/>
              <a:t>這是用來在 </a:t>
            </a:r>
            <a:r>
              <a:rPr lang="en" altLang="zh-TW" dirty="0"/>
              <a:t>Spark </a:t>
            </a:r>
            <a:r>
              <a:rPr lang="zh-TW" altLang="en-US" dirty="0"/>
              <a:t>處理圖像相關資料及進行分散式圖像處理的函式庫，</a:t>
            </a:r>
            <a:r>
              <a:rPr lang="en" altLang="zh-TW" dirty="0" err="1"/>
              <a:t>GraphX</a:t>
            </a:r>
            <a:r>
              <a:rPr lang="en" altLang="zh-TW" dirty="0"/>
              <a:t> </a:t>
            </a:r>
            <a:r>
              <a:rPr lang="zh-TW" altLang="en-US" dirty="0"/>
              <a:t>提供了很多處理圖像的操作，如</a:t>
            </a:r>
            <a:r>
              <a:rPr lang="en" altLang="zh-TW" dirty="0"/>
              <a:t>subgraph </a:t>
            </a:r>
            <a:r>
              <a:rPr lang="zh-TW" altLang="en-US" dirty="0"/>
              <a:t>和 </a:t>
            </a:r>
            <a:r>
              <a:rPr lang="en" altLang="zh-TW" dirty="0" err="1"/>
              <a:t>mapVertices</a:t>
            </a:r>
            <a:r>
              <a:rPr lang="en" altLang="zh-TW" dirty="0"/>
              <a:t> </a:t>
            </a:r>
            <a:r>
              <a:rPr lang="zh-TW" altLang="en-US" dirty="0"/>
              <a:t>以及常見的圖形演算法。</a:t>
            </a:r>
            <a:endParaRPr kumimoji="1" lang="zh-TW" altLang="en-US" dirty="0"/>
          </a:p>
          <a:p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FCB0-EC64-E745-8D20-CC422702A001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48731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Spark</a:t>
            </a:r>
            <a:r>
              <a:rPr lang="zh-Hant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Han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的架構，包含了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 Manager: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對整個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Spark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應用程式進行資源的分配和管理調度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，控制整個叢集，監控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Worker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Driver Program: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執行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並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</a:t>
            </a:r>
            <a:r>
              <a:rPr lang="en" altLang="zh-TW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SparkContext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這個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讓應用程式與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Spark 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集群對接並進行控管 </a:t>
            </a:r>
            <a:endParaRPr lang="en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Worker: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執行器，是為某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執行在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worker node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上的一個程序，啟動執行緒池執行任務上。每個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擁有獨立的一組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executors</a:t>
            </a:r>
            <a:r>
              <a:rPr lang="zh-TW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>
              <a:effectLst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24607-BEAE-3542-A53F-1B422635787B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44201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Driver</a:t>
            </a:r>
            <a:r>
              <a:rPr kumimoji="1" lang="zh-CN" altLang="en-US" dirty="0"/>
              <a:t>變</a:t>
            </a:r>
            <a:r>
              <a:rPr kumimoji="1" lang="en-US" altLang="zh-CN" dirty="0"/>
              <a:t>complete </a:t>
            </a:r>
          </a:p>
          <a:p>
            <a:r>
              <a:rPr kumimoji="1" lang="en-US" altLang="zh-TW" dirty="0"/>
              <a:t>spark-submit</a:t>
            </a:r>
            <a:r>
              <a:rPr kumimoji="1" lang="zh-TW" altLang="en-US" dirty="0"/>
              <a:t>可以直接用於將</a:t>
            </a:r>
            <a:r>
              <a:rPr kumimoji="1" lang="en-US" altLang="zh-TW" dirty="0"/>
              <a:t>Spark</a:t>
            </a:r>
            <a:r>
              <a:rPr kumimoji="1" lang="zh-TW" altLang="en-US" dirty="0"/>
              <a:t>應用程序提交到</a:t>
            </a:r>
            <a:r>
              <a:rPr kumimoji="1" lang="en-US" altLang="zh-TW" dirty="0"/>
              <a:t>Kubernetes</a:t>
            </a:r>
            <a:r>
              <a:rPr kumimoji="1" lang="zh-TW" altLang="en-US" dirty="0"/>
              <a:t>集群。 提交機制的工作方式如下：</a:t>
            </a:r>
          </a:p>
          <a:p>
            <a:endParaRPr kumimoji="1" lang="zh-TW" altLang="en-US" dirty="0"/>
          </a:p>
          <a:p>
            <a:r>
              <a:rPr kumimoji="1" lang="en-US" altLang="zh-TW" dirty="0"/>
              <a:t>Spark</a:t>
            </a:r>
            <a:r>
              <a:rPr kumimoji="1" lang="zh-TW" altLang="en-US" dirty="0"/>
              <a:t>創建一個在</a:t>
            </a:r>
            <a:r>
              <a:rPr kumimoji="1" lang="en-US" altLang="zh-TW" dirty="0"/>
              <a:t>Kubernetes</a:t>
            </a:r>
            <a:r>
              <a:rPr kumimoji="1" lang="zh-TW" altLang="en-US" dirty="0"/>
              <a:t>容器中運行的</a:t>
            </a:r>
            <a:r>
              <a:rPr kumimoji="1" lang="en-US" altLang="zh-TW" dirty="0"/>
              <a:t>Spark</a:t>
            </a:r>
            <a:r>
              <a:rPr kumimoji="1" lang="zh-TW" altLang="en-US" dirty="0"/>
              <a:t>驅動程序。</a:t>
            </a:r>
          </a:p>
          <a:p>
            <a:r>
              <a:rPr kumimoji="1" lang="zh-TW" altLang="en-US" dirty="0"/>
              <a:t>驅動程序將創建執行程序，這些執行程序也將在</a:t>
            </a:r>
            <a:r>
              <a:rPr kumimoji="1" lang="en-US" altLang="zh-TW" dirty="0"/>
              <a:t>Kubernetes Pod</a:t>
            </a:r>
            <a:r>
              <a:rPr kumimoji="1" lang="zh-TW" altLang="en-US" dirty="0"/>
              <a:t>中運行並連接到它們，並執行應用程序代碼。</a:t>
            </a:r>
          </a:p>
          <a:p>
            <a:r>
              <a:rPr kumimoji="1" lang="zh-TW" altLang="en-US" dirty="0"/>
              <a:t>應用程序完成後，執行程序容器將終止並被清理，但驅動程序容器將保留日誌，並在</a:t>
            </a:r>
            <a:r>
              <a:rPr kumimoji="1" lang="en-US" altLang="zh-TW" dirty="0"/>
              <a:t>Kubernetes API</a:t>
            </a:r>
            <a:r>
              <a:rPr kumimoji="1" lang="zh-TW" altLang="en-US" dirty="0"/>
              <a:t>中保持“完成”狀態，直到最終對其進行垃圾收集或手動清理為止。</a:t>
            </a:r>
          </a:p>
          <a:p>
            <a:r>
              <a:rPr kumimoji="1" lang="zh-TW" altLang="en-US" dirty="0"/>
              <a:t>請注意，在完成狀態下，驅動程序窗格不使用任何計算或內存資源。</a:t>
            </a:r>
          </a:p>
          <a:p>
            <a:endParaRPr kumimoji="1" lang="zh-TW" altLang="en-US" dirty="0"/>
          </a:p>
          <a:p>
            <a:r>
              <a:rPr kumimoji="1" lang="zh-TW" altLang="en-US" dirty="0"/>
              <a:t>驅動程序和執行程序容器調度由</a:t>
            </a:r>
            <a:r>
              <a:rPr kumimoji="1" lang="en-US" altLang="zh-TW" dirty="0"/>
              <a:t>Kubernetes</a:t>
            </a:r>
            <a:r>
              <a:rPr kumimoji="1" lang="zh-TW" altLang="en-US" dirty="0"/>
              <a:t>處理。 可以通過節點選擇器使用其配置屬性，在可用節點的子集上安排驅動程序和執行程序窗格。 在將來的版本中，可能會使用更高級的調度提示，例如節點</a:t>
            </a:r>
            <a:r>
              <a:rPr kumimoji="1" lang="en-US" altLang="zh-TW" dirty="0"/>
              <a:t>/</a:t>
            </a:r>
            <a:r>
              <a:rPr kumimoji="1" lang="zh-TW" altLang="en-US"/>
              <a:t>吊艙關聯性。</a:t>
            </a:r>
            <a:endParaRPr kumimoji="1" lang="en-US" altLang="zh-TW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FCB0-EC64-E745-8D20-CC422702A001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5428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Spark </a:t>
            </a:r>
            <a:r>
              <a:rPr lang="en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Scheduling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有向無還圖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沒有循環的有向圖 </a:t>
            </a:r>
            <a:endParaRPr lang="zh-TW" altLang="en-US" dirty="0">
              <a:effectLst/>
            </a:endParaRPr>
          </a:p>
          <a:p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由於 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DAG 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沒有循環、方向明確，所以可以很容易安排出一個計算順序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一般是採用拓撲順序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，循序漸進求得答案。 </a:t>
            </a:r>
            <a:endParaRPr lang="zh-TW" altLang="en-US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>
              <a:effectLst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24607-BEAE-3542-A53F-1B422635787B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05354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許多迭代運算式演算法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機器學習等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和互動式查詢與資料 探勘工具，其共同之處是不同計算階段之間會重用中間結果 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管道化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即一個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處理結果，馬上作為下一個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的輸入 </a:t>
            </a:r>
            <a:endParaRPr lang="zh-TW" altLang="en-US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本質上是一個唯讀、 不可改變的分區記錄集合。 因此，已存在的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想要 修改資料，只能對該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 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經過轉換產生出另一個新 的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zh-TW" alt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不可以直接修改 </a:t>
            </a:r>
            <a:r>
              <a:rPr lang="en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的資料內容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>
              <a:effectLst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24607-BEAE-3542-A53F-1B422635787B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87403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一般來說我們的操作主要會用到</a:t>
            </a:r>
            <a:r>
              <a:rPr lang="en-US" altLang="zh-CN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</a:t>
            </a:r>
            <a:r>
              <a:rPr lang="zh-CN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zh-CN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轉換</a:t>
            </a:r>
            <a:r>
              <a:rPr lang="en-US" altLang="zh-TW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transformations)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會建立一個新的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，只是將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操作記錄起來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transformations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都是惰性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lazy)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的，不會馬上計算出結果</a:t>
            </a:r>
            <a:r>
              <a:rPr lang="zh-Hant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</a:t>
            </a:r>
            <a:r>
              <a:rPr lang="zh-TW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動作</a:t>
            </a:r>
            <a:r>
              <a:rPr lang="en-US" altLang="zh-TW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TW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actions)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則是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上做運算之後返回一個值，在我們做了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的操作之後就會開始執行先前所記錄下來的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Persistence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則是在我們有一些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需要重複的使用的話就可以先將這些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儲存於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memory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硬碟中。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>
                <a:effectLst/>
              </a:rPr>
              <a:t>Transformation:map</a:t>
            </a:r>
            <a:r>
              <a:rPr lang="en-US" altLang="zh-TW" dirty="0">
                <a:effectLst/>
              </a:rPr>
              <a:t>, filter, union, join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>
                <a:effectLst/>
              </a:rPr>
              <a:t>Action:collect</a:t>
            </a:r>
            <a:r>
              <a:rPr lang="en-US" altLang="zh-TW" dirty="0">
                <a:effectLst/>
              </a:rPr>
              <a:t>, count</a:t>
            </a:r>
            <a:endParaRPr lang="zh-TW" altLang="en-US" dirty="0">
              <a:effectLst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924607-BEAE-3542-A53F-1B422635787B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88770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3DB80B-9F9E-B845-89F0-0CF3C132C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D8B5CAD-AB1F-D745-BAA8-AE2848A448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按一下以編輯母片副標題樣式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5770E60A-15E3-C04C-B6B3-807BBBD51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CF15D-4C1C-9940-8E5C-FB50EFAF1B80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934A7919-FE0B-5945-9424-A5AA1DD96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ABAE5C6F-6AA4-4B4F-8BFA-28BFF6A7A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67220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95CBC9-EDEE-4041-B4EF-C1E5AFCD3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預留位置 2">
            <a:extLst>
              <a:ext uri="{FF2B5EF4-FFF2-40B4-BE49-F238E27FC236}">
                <a16:creationId xmlns:a16="http://schemas.microsoft.com/office/drawing/2014/main" id="{4F715528-E196-3E47-B3D2-E5D41A970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1BBE1B0B-C544-0E4D-905D-DBC36FD38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8B145-708A-8942-80F4-64AFF0A1063C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F8209616-1F90-EE41-812C-C9BFD1970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0AF983D4-EBA8-E44B-80BB-610A346D3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94010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DC47F10-69F8-D140-A772-B3F0CD2DB4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預留位置 2">
            <a:extLst>
              <a:ext uri="{FF2B5EF4-FFF2-40B4-BE49-F238E27FC236}">
                <a16:creationId xmlns:a16="http://schemas.microsoft.com/office/drawing/2014/main" id="{1760FCD9-FE01-314D-9487-540E0C362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A8A8891A-DE9B-A741-9EE4-7E44B92CF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6B66-F5C7-8843-96D3-2E0B7F186FD2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A440B66F-E83E-F840-A517-A45774C0C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3343C165-5A74-EC48-95CC-A4F8C2062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8213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4600C3-B39D-434F-A0EF-EC32CE168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868B71-D447-E54B-94F0-10FACDAD1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1274148B-8C5E-B348-BAEF-A75C0BD64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E8C14-F2E7-A443-9E23-BAC86C06D2F7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8D047E23-4E3A-3048-926A-73CF4DA9C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D4BC68B1-946B-B443-8F59-83C813DC3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6874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節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D84D2B-8ABD-8242-93B5-50A2A6634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F6ACAA44-FCF6-E347-899A-91C1551F2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837A9A08-5CFA-F343-AC96-DD07978E0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79CA2-A27B-F843-9532-A3B9EFB131C8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01504CFA-AC8B-BF4E-85EF-34908342B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03D60375-A837-5044-9BB6-943849148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77839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F8ACDC-EA18-9E4D-BDA0-DC6E5FC63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C72047A-D56A-6240-8A85-7F6AD3AF11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F9D1993-ED2A-5149-9FFA-40E0E81DCA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CEF34980-7DEF-0C47-9888-21D108A83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8F621-2C6A-154A-862B-0A366095E78A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745AC585-026B-3342-8D47-C932C8479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709D67E3-9C70-2747-8C54-899315E28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93788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AA7A0D-198D-A041-A99E-CAFDC3A9D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5B4BD7AB-4D1F-DA4C-8F16-FAC32962D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C248D50-8B9B-154D-8E75-546F3095A8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0EE59841-3510-8647-8D81-762292854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4884804-6AA8-504F-9A0F-F0BEE390C2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預留位置 6">
            <a:extLst>
              <a:ext uri="{FF2B5EF4-FFF2-40B4-BE49-F238E27FC236}">
                <a16:creationId xmlns:a16="http://schemas.microsoft.com/office/drawing/2014/main" id="{EFDCCB72-4C54-5744-A044-9AEA8BAB8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9A5DA-7E5C-CA40-A973-EE823207A9D7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8" name="頁尾預留位置 7">
            <a:extLst>
              <a:ext uri="{FF2B5EF4-FFF2-40B4-BE49-F238E27FC236}">
                <a16:creationId xmlns:a16="http://schemas.microsoft.com/office/drawing/2014/main" id="{5C86D267-54C8-764B-A8A6-87204A73F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預留位置 8">
            <a:extLst>
              <a:ext uri="{FF2B5EF4-FFF2-40B4-BE49-F238E27FC236}">
                <a16:creationId xmlns:a16="http://schemas.microsoft.com/office/drawing/2014/main" id="{FE5456DD-F46C-574D-90E8-09C9BFA3C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16514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BB2840-7A55-B640-821A-693A73D0E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預留位置 2">
            <a:extLst>
              <a:ext uri="{FF2B5EF4-FFF2-40B4-BE49-F238E27FC236}">
                <a16:creationId xmlns:a16="http://schemas.microsoft.com/office/drawing/2014/main" id="{36D0A3DB-E680-B345-AE0B-5F836ABD2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9D297-BEAE-3A41-B532-B996B6307C6A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B14A4B91-8619-9049-AE3B-57E459DFF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8BC28F2B-E0ED-BB42-9317-CDFC0520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83413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預留位置 1">
            <a:extLst>
              <a:ext uri="{FF2B5EF4-FFF2-40B4-BE49-F238E27FC236}">
                <a16:creationId xmlns:a16="http://schemas.microsoft.com/office/drawing/2014/main" id="{F61CF78F-D22A-B345-B3CB-3935170EE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CC3A3-7970-4840-AF8B-843A5AA46E75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3" name="頁尾預留位置 2">
            <a:extLst>
              <a:ext uri="{FF2B5EF4-FFF2-40B4-BE49-F238E27FC236}">
                <a16:creationId xmlns:a16="http://schemas.microsoft.com/office/drawing/2014/main" id="{34ACF860-B190-B942-BEFF-E7EBD073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67F17F93-AC6E-594B-A145-552567E91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26078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28BA6D-B96B-F041-9A89-F92FA1B66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2EA70D-51A9-C148-936E-E12968676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824342E2-5BC9-4749-9BDE-6056A43DA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E38D6AA4-FAB8-1545-A2F2-CE8992E97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273E0-FC86-004E-94FB-AFA3623B2342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3D5CB1C0-3415-CF49-82A3-785E1B90E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3412868E-F434-0848-BE78-877951FEB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45540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93EBA4-1D2F-8145-925C-FD404C871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預留位置 2">
            <a:extLst>
              <a:ext uri="{FF2B5EF4-FFF2-40B4-BE49-F238E27FC236}">
                <a16:creationId xmlns:a16="http://schemas.microsoft.com/office/drawing/2014/main" id="{FA74B805-1538-ED4F-94A6-582934095C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預留位置 3">
            <a:extLst>
              <a:ext uri="{FF2B5EF4-FFF2-40B4-BE49-F238E27FC236}">
                <a16:creationId xmlns:a16="http://schemas.microsoft.com/office/drawing/2014/main" id="{EDF623EA-827B-A441-A51D-8C1E76C21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5" name="日期預留位置 4">
            <a:extLst>
              <a:ext uri="{FF2B5EF4-FFF2-40B4-BE49-F238E27FC236}">
                <a16:creationId xmlns:a16="http://schemas.microsoft.com/office/drawing/2014/main" id="{9CC84872-1989-7242-AAB3-7FB0ED6F8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C8A4B-EDD2-FB49-8D3E-EEB6DBAA4587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6" name="頁尾預留位置 5">
            <a:extLst>
              <a:ext uri="{FF2B5EF4-FFF2-40B4-BE49-F238E27FC236}">
                <a16:creationId xmlns:a16="http://schemas.microsoft.com/office/drawing/2014/main" id="{2CD905B1-FB11-1A4C-8AEB-0CEDC8932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預留位置 6">
            <a:extLst>
              <a:ext uri="{FF2B5EF4-FFF2-40B4-BE49-F238E27FC236}">
                <a16:creationId xmlns:a16="http://schemas.microsoft.com/office/drawing/2014/main" id="{DBAB5DCE-45CD-6145-9573-D6AD8FA8D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7316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>
            <a:extLst>
              <a:ext uri="{FF2B5EF4-FFF2-40B4-BE49-F238E27FC236}">
                <a16:creationId xmlns:a16="http://schemas.microsoft.com/office/drawing/2014/main" id="{F34DE2F7-BD39-5945-9A85-BAFC729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C22C22C5-B119-AC43-9946-B2B997508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預留位置 3">
            <a:extLst>
              <a:ext uri="{FF2B5EF4-FFF2-40B4-BE49-F238E27FC236}">
                <a16:creationId xmlns:a16="http://schemas.microsoft.com/office/drawing/2014/main" id="{F0848168-8B50-094B-B045-18F009B8B8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D31B18-ED64-7D42-A79A-4F7D7DA875FE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49356E05-7F68-3A4A-8BD6-519B6404AB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E8104090-9F77-9F4F-985E-D333BC53F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831449-A59D-BA46-8790-6C1C8B8FA46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68361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11503F-98A9-614C-8A1A-5076E10D0D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7200" b="1" dirty="0"/>
              <a:t>Spark</a:t>
            </a:r>
            <a:endParaRPr kumimoji="1" lang="zh-TW" altLang="en-US" sz="7200" b="1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5A7B51B-7558-1948-AD25-6331B946E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5275"/>
            <a:ext cx="9144000" cy="1655762"/>
          </a:xfrm>
        </p:spPr>
        <p:txBody>
          <a:bodyPr/>
          <a:lstStyle/>
          <a:p>
            <a:pPr algn="l"/>
            <a:r>
              <a:rPr kumimoji="1" lang="en-US" altLang="zh-TW" dirty="0" err="1"/>
              <a:t>Speaker:</a:t>
            </a:r>
            <a:r>
              <a:rPr lang="en-US" altLang="zh-TW" dirty="0" err="1"/>
              <a:t>Jian-Qun</a:t>
            </a:r>
            <a:r>
              <a:rPr lang="en-US" altLang="zh-TW" dirty="0"/>
              <a:t> Chen </a:t>
            </a:r>
          </a:p>
          <a:p>
            <a:pPr algn="l"/>
            <a:r>
              <a:rPr kumimoji="1" lang="en-US" altLang="zh-TW" dirty="0"/>
              <a:t>Date:2020/06/12</a:t>
            </a:r>
            <a:endParaRPr kumimoji="1" lang="zh-TW" altLang="en-US" dirty="0"/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84AE734D-EF70-FA48-9654-6A50E7A91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68184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79F725-B6E0-B944-B88A-AF8927723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TW" sz="6000" b="1" dirty="0"/>
              <a:t>Spark </a:t>
            </a:r>
            <a:r>
              <a:rPr kumimoji="1" lang="zh-CN" altLang="en-US" sz="6000" b="1" dirty="0"/>
              <a:t>介紹</a:t>
            </a:r>
            <a:endParaRPr kumimoji="1" lang="zh-TW" altLang="en-US" sz="6000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E44F94-6168-0849-AC8C-038403C99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2765"/>
            <a:ext cx="10515600" cy="5055235"/>
          </a:xfrm>
        </p:spPr>
        <p:txBody>
          <a:bodyPr>
            <a:normAutofit/>
          </a:bodyPr>
          <a:lstStyle/>
          <a:p>
            <a:pPr fontAlgn="base"/>
            <a:r>
              <a:rPr lang="zh-TW" altLang="en-US" dirty="0"/>
              <a:t>是一個彈性的開源叢集運算框架，可用於執行大型的、低</a:t>
            </a:r>
            <a:r>
              <a:rPr lang="zh-CN" altLang="en-US" dirty="0"/>
              <a:t>延</a:t>
            </a:r>
            <a:r>
              <a:rPr lang="zh-TW" altLang="en-US" dirty="0"/>
              <a:t>遲的資料分析應用 。</a:t>
            </a:r>
            <a:endParaRPr lang="en-US" altLang="zh-TW" dirty="0"/>
          </a:p>
          <a:p>
            <a:pPr fontAlgn="base"/>
            <a:endParaRPr lang="zh-TW" altLang="en-US" sz="1000" dirty="0"/>
          </a:p>
          <a:p>
            <a:pPr fontAlgn="base"/>
            <a:r>
              <a:rPr lang="zh-TW" altLang="en-US" dirty="0"/>
              <a:t>使用了記憶體內運算技術，加快運算效能。</a:t>
            </a:r>
            <a:endParaRPr lang="en-US" altLang="zh-TW" dirty="0"/>
          </a:p>
          <a:p>
            <a:pPr fontAlgn="base"/>
            <a:endParaRPr lang="en-US" altLang="zh-TW" sz="1000" dirty="0"/>
          </a:p>
          <a:p>
            <a:pPr fontAlgn="base"/>
            <a:r>
              <a:rPr lang="zh-TW" altLang="en-US" dirty="0"/>
              <a:t>可運行於獨立的</a:t>
            </a:r>
            <a:r>
              <a:rPr lang="en" altLang="zh-TW" dirty="0"/>
              <a:t>Spark</a:t>
            </a:r>
            <a:r>
              <a:rPr lang="en-US" altLang="zh-TW" dirty="0"/>
              <a:t>(standalone mode)</a:t>
            </a:r>
            <a:r>
              <a:rPr lang="zh-TW" altLang="en-US" dirty="0"/>
              <a:t>中</a:t>
            </a:r>
            <a:r>
              <a:rPr lang="en-US" altLang="zh-TW" dirty="0"/>
              <a:t>;</a:t>
            </a:r>
            <a:r>
              <a:rPr lang="zh-TW" altLang="en-US" dirty="0"/>
              <a:t>可運行於 </a:t>
            </a:r>
            <a:r>
              <a:rPr lang="en" altLang="zh-TW" dirty="0"/>
              <a:t>Hadoop</a:t>
            </a:r>
            <a:r>
              <a:rPr lang="zh-TW" altLang="en-US" dirty="0"/>
              <a:t>中</a:t>
            </a:r>
            <a:r>
              <a:rPr lang="en-US" altLang="zh-TW" dirty="0"/>
              <a:t>,</a:t>
            </a:r>
            <a:r>
              <a:rPr lang="zh-TW" altLang="en-US" dirty="0"/>
              <a:t>由</a:t>
            </a:r>
            <a:r>
              <a:rPr lang="en" altLang="zh-TW" dirty="0"/>
              <a:t>YARN</a:t>
            </a:r>
            <a:r>
              <a:rPr lang="zh-TW" altLang="en-US" dirty="0"/>
              <a:t>進行資源調度</a:t>
            </a:r>
            <a:r>
              <a:rPr lang="en-US" altLang="zh-TW" dirty="0"/>
              <a:t>;</a:t>
            </a:r>
            <a:r>
              <a:rPr lang="zh-TW" altLang="en-US" dirty="0"/>
              <a:t>也可運行於</a:t>
            </a:r>
            <a:r>
              <a:rPr lang="en-US" altLang="zh-TW" dirty="0"/>
              <a:t>K8s cluster</a:t>
            </a:r>
            <a:r>
              <a:rPr lang="zh-CN" altLang="en-US" dirty="0"/>
              <a:t>中</a:t>
            </a:r>
            <a:r>
              <a:rPr lang="en-US" altLang="zh-TW" dirty="0"/>
              <a:t>,</a:t>
            </a:r>
            <a:r>
              <a:rPr lang="zh-TW" altLang="en-US" dirty="0"/>
              <a:t>由</a:t>
            </a:r>
            <a:r>
              <a:rPr lang="en-US" altLang="zh-TW" dirty="0"/>
              <a:t>K8s</a:t>
            </a:r>
            <a:r>
              <a:rPr lang="zh-TW" altLang="en-US" dirty="0"/>
              <a:t>進行資源調度。</a:t>
            </a:r>
            <a:endParaRPr lang="zh-TW" altLang="en-US" dirty="0">
              <a:effectLst/>
            </a:endParaRPr>
          </a:p>
          <a:p>
            <a:pPr fontAlgn="base"/>
            <a:endParaRPr lang="en-US" altLang="zh-TW" sz="1000" dirty="0"/>
          </a:p>
          <a:p>
            <a:pPr fontAlgn="base"/>
            <a:r>
              <a:rPr lang="zh-TW" altLang="en-US" dirty="0"/>
              <a:t>支援使用</a:t>
            </a:r>
            <a:r>
              <a:rPr lang="en" altLang="zh-TW" dirty="0"/>
              <a:t>Scala</a:t>
            </a:r>
            <a:r>
              <a:rPr lang="zh-TW" altLang="en" dirty="0"/>
              <a:t>、</a:t>
            </a:r>
            <a:r>
              <a:rPr lang="en" altLang="zh-TW" dirty="0"/>
              <a:t>Java</a:t>
            </a:r>
            <a:r>
              <a:rPr lang="zh-TW" altLang="en" dirty="0"/>
              <a:t>、</a:t>
            </a:r>
            <a:r>
              <a:rPr lang="en" altLang="zh-TW" dirty="0"/>
              <a:t>Python</a:t>
            </a:r>
            <a:r>
              <a:rPr lang="zh-TW" altLang="en-US" dirty="0"/>
              <a:t>和</a:t>
            </a:r>
            <a:r>
              <a:rPr lang="en" altLang="zh-TW" dirty="0"/>
              <a:t>R</a:t>
            </a:r>
            <a:r>
              <a:rPr lang="zh-TW" altLang="en-US" dirty="0"/>
              <a:t>語言，並可以通過</a:t>
            </a:r>
            <a:r>
              <a:rPr lang="en" altLang="zh-TW" dirty="0"/>
              <a:t>Spark Shell</a:t>
            </a:r>
            <a:r>
              <a:rPr lang="zh-CN" altLang="en-US" dirty="0"/>
              <a:t>即時</a:t>
            </a:r>
            <a:r>
              <a:rPr lang="zh-TW" altLang="en-US" dirty="0"/>
              <a:t>進行指令執行，提升了應用程式的開發效率。</a:t>
            </a:r>
            <a:endParaRPr lang="en-US" altLang="zh-TW" dirty="0"/>
          </a:p>
          <a:p>
            <a:pPr fontAlgn="base"/>
            <a:endParaRPr lang="zh-TW" altLang="en-US" dirty="0"/>
          </a:p>
          <a:p>
            <a:pPr marL="0" indent="0" fontAlgn="base">
              <a:buNone/>
            </a:pPr>
            <a:endParaRPr lang="zh-TW" altLang="en-US" dirty="0"/>
          </a:p>
          <a:p>
            <a:endParaRPr kumimoji="1" lang="zh-TW" altLang="en-US" dirty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875658AC-B4D0-0447-808A-3FF60367F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93795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434152-FF3F-B845-B8E3-8D1003C64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6000" b="1" dirty="0"/>
              <a:t>Spark Ecosystem</a:t>
            </a:r>
            <a:endParaRPr kumimoji="1" lang="zh-TW" altLang="en-US" sz="6000" b="1" dirty="0"/>
          </a:p>
        </p:txBody>
      </p:sp>
      <p:sp>
        <p:nvSpPr>
          <p:cNvPr id="10" name="投影片編號預留位置 9">
            <a:extLst>
              <a:ext uri="{FF2B5EF4-FFF2-40B4-BE49-F238E27FC236}">
                <a16:creationId xmlns:a16="http://schemas.microsoft.com/office/drawing/2014/main" id="{8CE24C25-256F-124E-A6AD-6650D59D6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3</a:t>
            </a:fld>
            <a:endParaRPr kumimoji="1" lang="zh-TW" altLang="en-US"/>
          </a:p>
        </p:txBody>
      </p:sp>
      <p:pic>
        <p:nvPicPr>
          <p:cNvPr id="14" name="內容版面配置區 13">
            <a:extLst>
              <a:ext uri="{FF2B5EF4-FFF2-40B4-BE49-F238E27FC236}">
                <a16:creationId xmlns:a16="http://schemas.microsoft.com/office/drawing/2014/main" id="{65754574-2B67-CF48-8F90-6952F1B051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00350" y="1855328"/>
            <a:ext cx="6591300" cy="4336382"/>
          </a:xfrm>
        </p:spPr>
      </p:pic>
    </p:spTree>
    <p:extLst>
      <p:ext uri="{BB962C8B-B14F-4D97-AF65-F5344CB8AC3E}">
        <p14:creationId xmlns:p14="http://schemas.microsoft.com/office/powerpoint/2010/main" val="3235085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724CF3-E5E9-634C-BDBD-DF921DC4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" altLang="zh-TW" sz="6000" b="1" dirty="0"/>
              <a:t>Spark Cluster Architecture</a:t>
            </a:r>
            <a:endParaRPr kumimoji="1" lang="zh-TW" altLang="en-US" sz="6000" b="1" dirty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946FDBB7-A3FB-1942-ADB9-19CD3FAEA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7B0D2-45F7-4A46-B641-B7B65827D573}" type="slidenum">
              <a:rPr kumimoji="1" lang="zh-TW" altLang="en-US" smtClean="0"/>
              <a:t>4</a:t>
            </a:fld>
            <a:endParaRPr kumimoji="1" lang="zh-TW" altLang="en-US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32D07BD0-05F0-EC47-96BE-870F4F2AE6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9454" y="1690688"/>
            <a:ext cx="8920191" cy="4582290"/>
          </a:xfrm>
        </p:spPr>
      </p:pic>
    </p:spTree>
    <p:extLst>
      <p:ext uri="{BB962C8B-B14F-4D97-AF65-F5344CB8AC3E}">
        <p14:creationId xmlns:p14="http://schemas.microsoft.com/office/powerpoint/2010/main" val="3606656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2CE34E47-4DF1-0A41-846C-8E665513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5</a:t>
            </a:fld>
            <a:endParaRPr kumimoji="1" lang="zh-TW" altLang="en-US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36D62BBD-B5C1-1445-9D1D-67775AD93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7393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" altLang="zh-TW" sz="6000" b="1" dirty="0"/>
              <a:t>Spark on Kubernetes</a:t>
            </a:r>
            <a:endParaRPr kumimoji="1" lang="zh-TW" altLang="en-US" sz="6000" b="1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B2C9659C-C52F-0748-ABEA-EE03F4A22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6533" y="1452654"/>
            <a:ext cx="8398934" cy="552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78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724CF3-E5E9-634C-BDBD-DF921DC4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" altLang="zh-TW" sz="6000" b="1" dirty="0"/>
              <a:t>DAG(Directed Acyclic Graph)</a:t>
            </a:r>
            <a:endParaRPr kumimoji="1" lang="zh-TW" altLang="en-US" sz="6000" b="1" dirty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946FDBB7-A3FB-1942-ADB9-19CD3FAEA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7B0D2-45F7-4A46-B641-B7B65827D573}" type="slidenum">
              <a:rPr kumimoji="1" lang="zh-TW" altLang="en-US" smtClean="0"/>
              <a:t>6</a:t>
            </a:fld>
            <a:endParaRPr kumimoji="1" lang="zh-TW" alt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53B6DAE7-8F10-AE43-B725-23BB47A32B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68171" y="1825625"/>
            <a:ext cx="5855657" cy="4351338"/>
          </a:xfrm>
        </p:spPr>
      </p:pic>
    </p:spTree>
    <p:extLst>
      <p:ext uri="{BB962C8B-B14F-4D97-AF65-F5344CB8AC3E}">
        <p14:creationId xmlns:p14="http://schemas.microsoft.com/office/powerpoint/2010/main" val="17281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724CF3-E5E9-634C-BDBD-DF921DC4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" altLang="zh-TW" sz="6000" b="1" dirty="0"/>
              <a:t>Spark-RDD</a:t>
            </a:r>
            <a:endParaRPr kumimoji="1" lang="zh-TW" altLang="en-US" sz="6000" b="1" dirty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946FDBB7-A3FB-1942-ADB9-19CD3FAEA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7B0D2-45F7-4A46-B641-B7B65827D573}" type="slidenum">
              <a:rPr kumimoji="1" lang="zh-TW" altLang="en-US" smtClean="0"/>
              <a:t>7</a:t>
            </a:fld>
            <a:endParaRPr kumimoji="1" lang="zh-TW" altLang="en-US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968B6ED7-730A-4749-AE3B-DE8E81593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" altLang="zh-TW" dirty="0"/>
              <a:t>Spark </a:t>
            </a:r>
            <a:r>
              <a:rPr lang="zh-TW" altLang="en-US" dirty="0"/>
              <a:t>核心技術為彈性分散式資料集</a:t>
            </a:r>
            <a:r>
              <a:rPr lang="en" altLang="zh-TW" dirty="0"/>
              <a:t>RDD</a:t>
            </a:r>
            <a:r>
              <a:rPr lang="en-US" altLang="zh-TW" dirty="0"/>
              <a:t>(</a:t>
            </a:r>
            <a:r>
              <a:rPr lang="en" altLang="zh-TW" dirty="0"/>
              <a:t>Resilient Distributed Dataset</a:t>
            </a:r>
            <a:r>
              <a:rPr lang="en-US" altLang="zh-TW" dirty="0"/>
              <a:t>)</a:t>
            </a:r>
            <a:r>
              <a:rPr lang="zh-TW" altLang="en" dirty="0"/>
              <a:t>。</a:t>
            </a:r>
            <a:endParaRPr lang="en-US" altLang="zh-TW" dirty="0"/>
          </a:p>
          <a:p>
            <a:pPr>
              <a:lnSpc>
                <a:spcPct val="100000"/>
              </a:lnSpc>
              <a:spcBef>
                <a:spcPts val="500"/>
              </a:spcBef>
            </a:pPr>
            <a:endParaRPr lang="en-US" altLang="zh-TW" sz="500" dirty="0"/>
          </a:p>
          <a:p>
            <a:pPr>
              <a:lnSpc>
                <a:spcPct val="100000"/>
              </a:lnSpc>
              <a:spcBef>
                <a:spcPts val="500"/>
              </a:spcBef>
            </a:pPr>
            <a:endParaRPr lang="en-US" altLang="zh-TW" sz="300" dirty="0"/>
          </a:p>
          <a:p>
            <a:pPr>
              <a:spcBef>
                <a:spcPts val="500"/>
              </a:spcBef>
            </a:pPr>
            <a:r>
              <a:rPr lang="zh-TW" altLang="en-US" dirty="0"/>
              <a:t>可彈性設計資料的轉換方式，只需將具體的應用邏輯表達為一系列轉換處理 ，</a:t>
            </a:r>
            <a:r>
              <a:rPr lang="en" altLang="zh-TW" dirty="0"/>
              <a:t>RDD</a:t>
            </a:r>
            <a:r>
              <a:rPr lang="zh-TW" altLang="en-US" dirty="0"/>
              <a:t>形成依賴關係</a:t>
            </a:r>
            <a:r>
              <a:rPr lang="en-US" altLang="zh-TW" dirty="0"/>
              <a:t>(</a:t>
            </a:r>
            <a:r>
              <a:rPr lang="en" altLang="zh-TW" dirty="0"/>
              <a:t>DAG</a:t>
            </a:r>
            <a:r>
              <a:rPr lang="zh-TW" altLang="en-US" dirty="0"/>
              <a:t>圖</a:t>
            </a:r>
            <a:r>
              <a:rPr lang="en-US" altLang="zh-TW" dirty="0"/>
              <a:t>)</a:t>
            </a:r>
            <a:r>
              <a:rPr lang="zh-TW" altLang="en-US" dirty="0"/>
              <a:t>，可以實現管道化 。</a:t>
            </a:r>
            <a:endParaRPr lang="en-US" altLang="zh-TW" dirty="0"/>
          </a:p>
          <a:p>
            <a:pPr>
              <a:spcBef>
                <a:spcPts val="500"/>
              </a:spcBef>
            </a:pPr>
            <a:endParaRPr lang="en-US" altLang="zh-TW" sz="500" dirty="0"/>
          </a:p>
          <a:p>
            <a:pPr>
              <a:spcBef>
                <a:spcPts val="500"/>
              </a:spcBef>
            </a:pPr>
            <a:endParaRPr lang="en-US" altLang="zh-TW" sz="300" dirty="0"/>
          </a:p>
          <a:p>
            <a:pPr>
              <a:spcBef>
                <a:spcPts val="500"/>
              </a:spcBef>
            </a:pPr>
            <a:endParaRPr lang="en-US" altLang="zh-TW" sz="300" dirty="0"/>
          </a:p>
          <a:p>
            <a:pPr>
              <a:spcBef>
                <a:spcPts val="500"/>
              </a:spcBef>
            </a:pPr>
            <a:r>
              <a:rPr lang="zh-TW" altLang="en-US" dirty="0"/>
              <a:t>唯讀、 不可改變的分區記錄集合 。</a:t>
            </a:r>
            <a:endParaRPr lang="en-US" altLang="zh-TW" dirty="0"/>
          </a:p>
          <a:p>
            <a:pPr>
              <a:spcBef>
                <a:spcPts val="500"/>
              </a:spcBef>
            </a:pPr>
            <a:endParaRPr lang="en-US" altLang="zh-TW" sz="500" dirty="0"/>
          </a:p>
          <a:p>
            <a:pPr>
              <a:spcBef>
                <a:spcPts val="500"/>
              </a:spcBef>
            </a:pPr>
            <a:endParaRPr lang="en-US" altLang="zh-TW" sz="300" dirty="0"/>
          </a:p>
          <a:p>
            <a:pPr>
              <a:spcBef>
                <a:spcPts val="500"/>
              </a:spcBef>
            </a:pPr>
            <a:endParaRPr lang="en-US" altLang="zh-TW" sz="300" dirty="0"/>
          </a:p>
          <a:p>
            <a:pPr>
              <a:spcBef>
                <a:spcPts val="500"/>
              </a:spcBef>
            </a:pPr>
            <a:r>
              <a:rPr lang="en-US" altLang="zh-TW" dirty="0"/>
              <a:t>RDD </a:t>
            </a:r>
            <a:r>
              <a:rPr lang="zh-TW" altLang="en-US" dirty="0"/>
              <a:t>三種運算狀態：</a:t>
            </a:r>
            <a:r>
              <a:rPr lang="en-US" altLang="zh-TW" dirty="0"/>
              <a:t>Transformation</a:t>
            </a:r>
            <a:r>
              <a:rPr lang="zh-TW" altLang="en-US" dirty="0"/>
              <a:t>、</a:t>
            </a:r>
            <a:r>
              <a:rPr lang="en-US" altLang="zh-TW" dirty="0"/>
              <a:t>Action</a:t>
            </a:r>
            <a:r>
              <a:rPr lang="zh-TW" altLang="en-US" dirty="0"/>
              <a:t>、</a:t>
            </a:r>
            <a:r>
              <a:rPr lang="en-US" altLang="zh-TW" dirty="0"/>
              <a:t>Persistence</a:t>
            </a:r>
            <a:r>
              <a:rPr lang="zh-TW" altLang="en-US" dirty="0"/>
              <a:t>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31553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724CF3-E5E9-634C-BDBD-DF921DC4C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1929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" altLang="zh-TW" sz="6000" b="1" dirty="0"/>
              <a:t>Spark-RDD</a:t>
            </a:r>
            <a:r>
              <a:rPr kumimoji="1" lang="zh-CN" altLang="en-US" sz="6000" b="1" dirty="0"/>
              <a:t>運算</a:t>
            </a:r>
            <a:endParaRPr kumimoji="1" lang="zh-TW" altLang="en-US" sz="6000" b="1" dirty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946FDBB7-A3FB-1942-ADB9-19CD3FAEA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7B0D2-45F7-4A46-B641-B7B65827D573}" type="slidenum">
              <a:rPr kumimoji="1" lang="zh-TW" altLang="en-US" smtClean="0"/>
              <a:t>8</a:t>
            </a:fld>
            <a:endParaRPr kumimoji="1" lang="zh-TW" alt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A7151180-7082-9041-86AA-D0B31F8AB7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538289"/>
            <a:ext cx="10174884" cy="2429139"/>
          </a:xfr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3D6C456-77BF-464F-AD4D-09F8B05CB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253838"/>
            <a:ext cx="7323667" cy="2278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672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FE1BE4-FB79-7142-B7A3-F72863FB8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659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sz="8000" b="1" dirty="0"/>
              <a:t>DEMO</a:t>
            </a:r>
            <a:endParaRPr kumimoji="1" lang="zh-TW" altLang="en-US" sz="8000" b="1" dirty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4F1002A7-A894-FC42-A153-9C8AAD6FA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31449-A59D-BA46-8790-6C1C8B8FA464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63611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2833</TotalTime>
  <Words>949</Words>
  <Application>Microsoft Macintosh PowerPoint</Application>
  <PresentationFormat>寬螢幕</PresentationFormat>
  <Paragraphs>82</Paragraphs>
  <Slides>9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6" baseType="lpstr">
      <vt:lpstr>新細明體</vt:lpstr>
      <vt:lpstr>等线</vt:lpstr>
      <vt:lpstr>等线 Light</vt:lpstr>
      <vt:lpstr>Arial</vt:lpstr>
      <vt:lpstr>Calibri</vt:lpstr>
      <vt:lpstr>Calibri Light</vt:lpstr>
      <vt:lpstr>Office 佈景主題</vt:lpstr>
      <vt:lpstr>Spark</vt:lpstr>
      <vt:lpstr>Spark 介紹</vt:lpstr>
      <vt:lpstr>Spark Ecosystem</vt:lpstr>
      <vt:lpstr>Spark Cluster Architecture</vt:lpstr>
      <vt:lpstr>Spark on Kubernetes</vt:lpstr>
      <vt:lpstr>DAG(Directed Acyclic Graph)</vt:lpstr>
      <vt:lpstr>Spark-RDD</vt:lpstr>
      <vt:lpstr>Spark-RDD運算</vt:lpstr>
      <vt:lpstr>DEMO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</dc:title>
  <dc:creator>Microsoft Office 使用者</dc:creator>
  <cp:lastModifiedBy>Microsoft Office 使用者</cp:lastModifiedBy>
  <cp:revision>27</cp:revision>
  <dcterms:created xsi:type="dcterms:W3CDTF">2020-06-10T02:29:57Z</dcterms:created>
  <dcterms:modified xsi:type="dcterms:W3CDTF">2020-06-12T01:43:15Z</dcterms:modified>
</cp:coreProperties>
</file>

<file path=docProps/thumbnail.jpeg>
</file>